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1105" r:id="rId3"/>
    <p:sldId id="1162" r:id="rId4"/>
    <p:sldId id="259" r:id="rId5"/>
    <p:sldId id="1131" r:id="rId6"/>
    <p:sldId id="1141" r:id="rId7"/>
    <p:sldId id="1135" r:id="rId8"/>
    <p:sldId id="1188" r:id="rId9"/>
    <p:sldId id="1196" r:id="rId10"/>
    <p:sldId id="1197" r:id="rId11"/>
    <p:sldId id="1194" r:id="rId12"/>
    <p:sldId id="1195" r:id="rId13"/>
    <p:sldId id="260" r:id="rId14"/>
    <p:sldId id="1187" r:id="rId15"/>
    <p:sldId id="263" r:id="rId16"/>
    <p:sldId id="267" r:id="rId17"/>
    <p:sldId id="262" r:id="rId18"/>
    <p:sldId id="1159" r:id="rId19"/>
    <p:sldId id="1146" r:id="rId20"/>
    <p:sldId id="1163" r:id="rId21"/>
    <p:sldId id="1164" r:id="rId22"/>
    <p:sldId id="1165" r:id="rId23"/>
    <p:sldId id="257" r:id="rId24"/>
    <p:sldId id="258" r:id="rId25"/>
    <p:sldId id="1190" r:id="rId26"/>
    <p:sldId id="1191" r:id="rId27"/>
    <p:sldId id="261" r:id="rId28"/>
    <p:sldId id="1192" r:id="rId29"/>
    <p:sldId id="1193" r:id="rId30"/>
    <p:sldId id="264" r:id="rId31"/>
    <p:sldId id="265" r:id="rId32"/>
    <p:sldId id="1160" r:id="rId33"/>
    <p:sldId id="11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83"/>
    <p:restoredTop sz="96327"/>
  </p:normalViewPr>
  <p:slideViewPr>
    <p:cSldViewPr snapToGrid="0">
      <p:cViewPr varScale="1">
        <p:scale>
          <a:sx n="227" d="100"/>
          <a:sy n="227" d="100"/>
        </p:scale>
        <p:origin x="192" y="2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9/7/23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455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e18b39bf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e18b39bf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e18b39bf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e18b39bf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e18b39bf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e18b39bf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476c8e5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476c8e5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 asymmetry of time - how to reduce to a soundbite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Audience soundbites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‘Almost all studies in ml do test-train split’ that’s a bad idea when you have time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a107e654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a107e654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equal # papers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consider replacing w/ diagram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9901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e18b39bf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e18b39bf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e18b39bf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e18b39bf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5e18b39bf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5e18b39bf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e18b39bf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e18b39bf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e18b39bf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e18b39bf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e18b39bf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5e18b39bf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540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kwchurch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emanticscholar.org/api-gallery/better-togethe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kwchurch.github.i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hyperlink" Target="https://kwchurch.github.io/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kwchurch.github.io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semanticscholar.org/product/api/galler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semanticscholar.org/product/api/galler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70" y="432356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2B3A6C"/>
                </a:solidFill>
              </a:rPr>
              <a:t>Better Together: </a:t>
            </a:r>
            <a:br>
              <a:rPr lang="en-US" dirty="0">
                <a:solidFill>
                  <a:srgbClr val="2B3A6C"/>
                </a:solidFill>
              </a:rPr>
            </a:br>
            <a:r>
              <a:rPr lang="en-US" dirty="0">
                <a:solidFill>
                  <a:srgbClr val="2B3A6C"/>
                </a:solidFill>
              </a:rPr>
              <a:t>Text + Context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70" y="3052165"/>
            <a:ext cx="9144000" cy="257993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hlinkClick r:id="rId2"/>
              </a:rPr>
              <a:t>https://kwchurch.github.io/</a:t>
            </a:r>
            <a:r>
              <a:rPr lang="en-US" sz="3600" dirty="0"/>
              <a:t> </a:t>
            </a:r>
          </a:p>
          <a:p>
            <a:pPr algn="l"/>
            <a:r>
              <a:rPr lang="en-US" sz="3600" dirty="0"/>
              <a:t>Kenneth Church</a:t>
            </a:r>
          </a:p>
          <a:p>
            <a:pPr algn="l"/>
            <a:r>
              <a:rPr lang="en-US" sz="3600" i="0" dirty="0">
                <a:solidFill>
                  <a:srgbClr val="2B3A6C"/>
                </a:solidFill>
                <a:effectLst/>
              </a:rPr>
              <a:t>Sept 2023</a:t>
            </a:r>
            <a:endParaRPr lang="en-US" sz="3600" dirty="0"/>
          </a:p>
          <a:p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B04925-C011-8469-4990-0AFB0B2A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33" y="200146"/>
            <a:ext cx="6225497" cy="622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3CCC2-F2B5-A684-2DBD-145F30D97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33E1C-F753-6AD4-9A9C-A1C6FA03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93AA065-E908-2705-E238-9325AE5DDF6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940997" y="251700"/>
            <a:ext cx="7898621" cy="6354600"/>
          </a:xfrm>
        </p:spPr>
      </p:pic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E29F70B5-7DFB-7085-B38C-84B1B7F107AE}"/>
              </a:ext>
            </a:extLst>
          </p:cNvPr>
          <p:cNvSpPr/>
          <p:nvPr/>
        </p:nvSpPr>
        <p:spPr>
          <a:xfrm>
            <a:off x="6718179" y="2613075"/>
            <a:ext cx="1491476" cy="444399"/>
          </a:xfrm>
          <a:prstGeom prst="wedgeRoundRectCallout">
            <a:avLst>
              <a:gd name="adj1" fmla="val -37517"/>
              <a:gd name="adj2" fmla="val -8357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&lt;return&gt;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88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88948EF7-A526-038D-4F15-67FD222E6CB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96837"/>
            <a:ext cx="9885286" cy="5923903"/>
          </a:xfrm>
        </p:spPr>
      </p:pic>
      <p:pic>
        <p:nvPicPr>
          <p:cNvPr id="10" name="Content Placeholder 9" descr="A group of text on a white background&#10;&#10;Description automatically generated">
            <a:extLst>
              <a:ext uri="{FF2B5EF4-FFF2-40B4-BE49-F238E27FC236}">
                <a16:creationId xmlns:a16="http://schemas.microsoft.com/office/drawing/2014/main" id="{47BEDA1B-2DFE-51EF-A9CC-67FC895DDFC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931348" y="173744"/>
            <a:ext cx="12227881" cy="4371916"/>
          </a:xfrm>
          <a:ln>
            <a:solidFill>
              <a:schemeClr val="accent1"/>
            </a:solidFill>
          </a:ln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279F2BD-F998-CFB4-E3A5-D835E39BC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11, 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0058E46-D55B-F46D-D20E-9650144AD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C10-0065-AC4C-83D0-88A776A5E2F2}" type="slidenum">
              <a:rPr lang="en-US" smtClean="0"/>
              <a:t>11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2B666A-4443-7A21-FF97-B06D00760EB9}"/>
              </a:ext>
            </a:extLst>
          </p:cNvPr>
          <p:cNvSpPr txBox="1"/>
          <p:nvPr/>
        </p:nvSpPr>
        <p:spPr>
          <a:xfrm>
            <a:off x="2123303" y="6204282"/>
            <a:ext cx="9111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https://www.semanticscholar.org/api-gallery/better-together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03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F20C9-E5AC-EF41-05AE-997AFAD9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  <a:latin typeface="Times" pitchFamily="2" charset="0"/>
              </a:rPr>
              <a:t>CS6120: Practical Natural Language Processing</a:t>
            </a:r>
            <a:br>
              <a:rPr lang="en-US" sz="3600" b="1" i="0" dirty="0">
                <a:solidFill>
                  <a:srgbClr val="000000"/>
                </a:solidFill>
                <a:effectLst/>
                <a:latin typeface="Times" pitchFamily="2" charset="0"/>
              </a:rPr>
            </a:br>
            <a:r>
              <a:rPr lang="en-US" sz="3600" i="0" dirty="0">
                <a:solidFill>
                  <a:srgbClr val="000000"/>
                </a:solidFill>
                <a:effectLst/>
                <a:latin typeface="Times" pitchFamily="2" charset="0"/>
                <a:hlinkClick r:id="rId2"/>
              </a:rPr>
              <a:t>https://kwchurch.github.io/</a:t>
            </a:r>
            <a:r>
              <a:rPr lang="en-US" sz="3600" i="0" dirty="0">
                <a:solidFill>
                  <a:srgbClr val="000000"/>
                </a:solidFill>
                <a:effectLst/>
                <a:latin typeface="Times" pitchFamily="2" charset="0"/>
              </a:rPr>
              <a:t> </a:t>
            </a:r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F97F5-8632-34EE-CBB3-996C65540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98FF1-31AD-38F2-03DD-E84354342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  <p:pic>
        <p:nvPicPr>
          <p:cNvPr id="14" name="Content Placeholder 13" descr="A white sheet with text on it&#10;&#10;Description automatically generated">
            <a:extLst>
              <a:ext uri="{FF2B5EF4-FFF2-40B4-BE49-F238E27FC236}">
                <a16:creationId xmlns:a16="http://schemas.microsoft.com/office/drawing/2014/main" id="{9D2E6113-96E5-75ED-2C8D-539B5D529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2884" y="1825625"/>
            <a:ext cx="9546231" cy="4351338"/>
          </a:xfrm>
        </p:spPr>
      </p:pic>
    </p:spTree>
    <p:extLst>
      <p:ext uri="{BB962C8B-B14F-4D97-AF65-F5344CB8AC3E}">
        <p14:creationId xmlns:p14="http://schemas.microsoft.com/office/powerpoint/2010/main" val="2226077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ED46BE33-B7CB-DFF8-D4FD-9A1C26716476}"/>
              </a:ext>
            </a:extLst>
          </p:cNvPr>
          <p:cNvSpPr/>
          <p:nvPr/>
        </p:nvSpPr>
        <p:spPr>
          <a:xfrm>
            <a:off x="904461" y="6015831"/>
            <a:ext cx="2610677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Specter, </a:t>
            </a:r>
            <a:r>
              <a:rPr lang="en-US" sz="2400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SciNCL</a:t>
            </a:r>
            <a:endParaRPr sz="2400" dirty="0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558819C9-A622-E2DB-2A67-EC2B4AA0E0EE}"/>
              </a:ext>
            </a:extLst>
          </p:cNvPr>
          <p:cNvSpPr/>
          <p:nvPr/>
        </p:nvSpPr>
        <p:spPr>
          <a:xfrm>
            <a:off x="3901332" y="6015830"/>
            <a:ext cx="1666462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ProNE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8062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(docs)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Intrinsic: Perplexity, Random Walks</a:t>
            </a:r>
          </a:p>
          <a:p>
            <a:pPr lvl="1"/>
            <a:r>
              <a:rPr lang="en-US" dirty="0"/>
              <a:t>Extrinsic: Local Citation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441F174-8008-9165-A5D0-FFE9B6FE2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179"/>
          <a:stretch/>
        </p:blipFill>
        <p:spPr>
          <a:xfrm>
            <a:off x="9892861" y="37420"/>
            <a:ext cx="2299139" cy="2348593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31EF148-6457-352D-D9E2-95D10E1D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0825"/>
            <a:ext cx="1930140" cy="25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24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Opportunity: More Realistic Benchmarks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  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(Standard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75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9A52255F-0D17-9B34-ABF0-F056C772FE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82800"/>
            <a:ext cx="5345394" cy="3722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 (Dirty):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: papers with links,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Opportunity: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800" dirty="0">
                    <a:ea typeface="Cambria Math" panose="02040503050406030204" pitchFamily="18" charset="0"/>
                  </a:rPr>
                  <a:t>Prior work targets small subset</a:t>
                </a:r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Specter: designed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GNNs: designed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  <a:blipFill>
                <a:blip r:embed="rId3"/>
                <a:stretch>
                  <a:fillRect l="-2450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61A9CC4-3898-A355-474D-2133C9B5BD2C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F8BB7-08D2-F323-9BE9-126C4251418D}"/>
              </a:ext>
            </a:extLst>
          </p:cNvPr>
          <p:cNvSpPr txBox="1"/>
          <p:nvPr/>
        </p:nvSpPr>
        <p:spPr>
          <a:xfrm>
            <a:off x="10483335" y="3467201"/>
            <a:ext cx="1034259" cy="95410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31%</a:t>
            </a:r>
          </a:p>
        </p:txBody>
      </p:sp>
    </p:spTree>
    <p:extLst>
      <p:ext uri="{BB962C8B-B14F-4D97-AF65-F5344CB8AC3E}">
        <p14:creationId xmlns:p14="http://schemas.microsoft.com/office/powerpoint/2010/main" val="866675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11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2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2488-F2C6-E151-159E-E21CAE79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A0DA1A-F903-E527-BB01-3DA51538A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777525-5F99-C979-2B38-6FF5B9D45A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Many benchmarks return a single number (figure of merit)</a:t>
            </a:r>
          </a:p>
          <a:p>
            <a:pPr lvl="1"/>
            <a:r>
              <a:rPr lang="en-US" dirty="0"/>
              <a:t>How does performance scale </a:t>
            </a:r>
          </a:p>
          <a:p>
            <a:pPr lvl="1"/>
            <a:r>
              <a:rPr lang="en-US" dirty="0"/>
              <a:t>with the size of the problem?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A9A398-389C-8C0C-E082-2B9F02959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CED5F1-A8FF-235F-7D4B-4EA18A2431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Standard test/train splits</a:t>
            </a:r>
          </a:p>
          <a:p>
            <a:pPr lvl="1"/>
            <a:r>
              <a:rPr lang="en-US" dirty="0"/>
              <a:t>More relevant to interpolation</a:t>
            </a:r>
          </a:p>
          <a:p>
            <a:pPr lvl="1"/>
            <a:r>
              <a:rPr lang="en-US" dirty="0"/>
              <a:t>than extrapolation</a:t>
            </a:r>
          </a:p>
          <a:p>
            <a:r>
              <a:rPr lang="en-US" dirty="0"/>
              <a:t>Time is asymmetric</a:t>
            </a:r>
          </a:p>
          <a:p>
            <a:pPr lvl="1"/>
            <a:r>
              <a:rPr lang="en-US" i="1" dirty="0"/>
              <a:t>It is difficult to make predictions</a:t>
            </a:r>
          </a:p>
          <a:p>
            <a:pPr lvl="1"/>
            <a:r>
              <a:rPr lang="en-US" i="1" dirty="0"/>
              <a:t>especially about the future</a:t>
            </a:r>
          </a:p>
          <a:p>
            <a:pPr lvl="2"/>
            <a:r>
              <a:rPr lang="en-US" dirty="0"/>
              <a:t>-- Yogi Berra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D5864-8B1B-72F3-BDCE-DAF935F2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4AA9-7484-33FE-5314-FBF9E1F8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9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Recommendation: More than Word Overlap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04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70700" y="1056767"/>
          <a:ext cx="5811300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idx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Pub Year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Paper Title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2018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[...] Photofragment imaging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2016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Convenient probe of S(1D2)[...]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Megapixel ion imaging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Direct current slice imaging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1995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profiles of Cl(2Pj) photofragments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1988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Adiabatic dissociation of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4" y="4077849"/>
            <a:ext cx="6096001" cy="24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501" y="1056767"/>
            <a:ext cx="6096001" cy="220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70700" y="344468"/>
            <a:ext cx="5597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Example: 1 cites 2, 2 cites 3, … 5 cites 6</a:t>
            </a:r>
            <a:endParaRPr sz="2667" dirty="0"/>
          </a:p>
        </p:txBody>
      </p:sp>
      <p:sp>
        <p:nvSpPr>
          <p:cNvPr id="113" name="Google Shape;113;p20"/>
          <p:cNvSpPr txBox="1"/>
          <p:nvPr/>
        </p:nvSpPr>
        <p:spPr>
          <a:xfrm>
            <a:off x="6013501" y="344468"/>
            <a:ext cx="5752267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Traditional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 (Non-Causal)</a:t>
            </a:r>
            <a:endParaRPr sz="2667" dirty="0"/>
          </a:p>
        </p:txBody>
      </p:sp>
      <p:sp>
        <p:nvSpPr>
          <p:cNvPr id="114" name="Google Shape;114;p20"/>
          <p:cNvSpPr txBox="1"/>
          <p:nvPr/>
        </p:nvSpPr>
        <p:spPr>
          <a:xfrm>
            <a:off x="6096000" y="3569634"/>
            <a:ext cx="5811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Proposed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Splits (Causal)</a:t>
            </a:r>
            <a:endParaRPr sz="266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16090-8E97-5523-0330-0EF467C1B8A1}"/>
              </a:ext>
            </a:extLst>
          </p:cNvPr>
          <p:cNvSpPr txBox="1"/>
          <p:nvPr/>
        </p:nvSpPr>
        <p:spPr>
          <a:xfrm>
            <a:off x="3038061" y="3247647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2822D-352C-73FE-0630-0F8C4FA2C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20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70DA6-3FA8-A5DB-D9D0-1569D742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95" y="329717"/>
            <a:ext cx="11592339" cy="801065"/>
          </a:xfrm>
        </p:spPr>
        <p:txBody>
          <a:bodyPr>
            <a:noAutofit/>
          </a:bodyPr>
          <a:lstStyle/>
          <a:p>
            <a:pPr algn="l"/>
            <a:r>
              <a:rPr lang="en-US" sz="3200" b="0" i="1" dirty="0">
                <a:solidFill>
                  <a:srgbClr val="181818"/>
                </a:solidFill>
                <a:effectLst/>
                <a:latin typeface="Merriweather" pitchFamily="2" charset="77"/>
              </a:rPr>
              <a:t>It's tough to make predictions, especially about the future </a:t>
            </a:r>
            <a:r>
              <a:rPr lang="en-US" sz="2800" b="0" i="0" dirty="0">
                <a:solidFill>
                  <a:srgbClr val="181818"/>
                </a:solidFill>
                <a:effectLst/>
                <a:latin typeface="Merriweather" pitchFamily="2" charset="77"/>
              </a:rPr>
              <a:t>― 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Yogi Berra</a:t>
            </a:r>
            <a:endParaRPr lang="en-US" sz="2800" b="0" i="0" dirty="0">
              <a:solidFill>
                <a:srgbClr val="181818"/>
              </a:solidFill>
              <a:effectLst/>
              <a:latin typeface="Merriweather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EA44B-1F73-72FB-160B-1A925B305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377A1-3BD2-B86A-5453-6E099A5E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12ACAC-CBAF-31DC-3A6D-DE5A4B0D9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91" y="1620151"/>
            <a:ext cx="9462052" cy="214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607819-CF3E-8E53-2469-B766F9831643}"/>
              </a:ext>
            </a:extLst>
          </p:cNvPr>
          <p:cNvSpPr txBox="1"/>
          <p:nvPr/>
        </p:nvSpPr>
        <p:spPr>
          <a:xfrm>
            <a:off x="896178" y="4376075"/>
            <a:ext cx="106116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Forecasting: short-term predictions are </a:t>
            </a:r>
            <a:r>
              <a:rPr lang="en-US" sz="3200" b="1" dirty="0"/>
              <a:t>easier</a:t>
            </a:r>
            <a:r>
              <a:rPr lang="en-US" sz="3200" dirty="0"/>
              <a:t> than long-term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2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b="1" dirty="0"/>
              <a:t>Assign 200M papers to 100 bins (by time)</a:t>
            </a:r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15600" y="1394551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lnSpc>
                <a:spcPct val="125454"/>
              </a:lnSpc>
              <a:buChar char="-"/>
            </a:pPr>
            <a:r>
              <a:rPr lang="en-GB" dirty="0"/>
              <a:t>Sort 200M papers by publication date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Output: Split papers into 100 bins, with 2M papers/bin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Because of exponential growth 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(literature doubles every 9 years)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older bins span more time, and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newer bins span less time</a:t>
            </a:r>
          </a:p>
        </p:txBody>
      </p:sp>
      <p:grpSp>
        <p:nvGrpSpPr>
          <p:cNvPr id="75" name="Google Shape;75;p16"/>
          <p:cNvGrpSpPr/>
          <p:nvPr/>
        </p:nvGrpSpPr>
        <p:grpSpPr>
          <a:xfrm>
            <a:off x="9238173" y="4445367"/>
            <a:ext cx="1048847" cy="981623"/>
            <a:chOff x="6435507" y="2702575"/>
            <a:chExt cx="10323300" cy="736217"/>
          </a:xfrm>
        </p:grpSpPr>
        <p:sp>
          <p:nvSpPr>
            <p:cNvPr id="76" name="Google Shape;76;p16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77" name="Google Shape;77;p16"/>
            <p:cNvGrpSpPr/>
            <p:nvPr/>
          </p:nvGrpSpPr>
          <p:grpSpPr>
            <a:xfrm>
              <a:off x="6435507" y="2702575"/>
              <a:ext cx="10323300" cy="736217"/>
              <a:chOff x="6435507" y="2702575"/>
              <a:chExt cx="10323300" cy="736217"/>
            </a:xfrm>
          </p:grpSpPr>
          <p:cxnSp>
            <p:nvCxnSpPr>
              <p:cNvPr id="78" name="Google Shape;78;p16"/>
              <p:cNvCxnSpPr/>
              <p:nvPr/>
            </p:nvCxnSpPr>
            <p:spPr>
              <a:xfrm rot="10800000">
                <a:off x="7245212" y="3079392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9" name="Google Shape;79;p16"/>
              <p:cNvSpPr txBox="1"/>
              <p:nvPr/>
            </p:nvSpPr>
            <p:spPr>
              <a:xfrm>
                <a:off x="6435507" y="2702575"/>
                <a:ext cx="103233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>
                    <a:latin typeface="Roboto"/>
                    <a:ea typeface="Roboto"/>
                    <a:cs typeface="Roboto"/>
                    <a:sym typeface="Roboto"/>
                  </a:rPr>
                  <a:t>Bin 99</a:t>
                </a:r>
                <a:endParaRPr sz="1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0" name="Google Shape;80;p16"/>
          <p:cNvGrpSpPr/>
          <p:nvPr/>
        </p:nvGrpSpPr>
        <p:grpSpPr>
          <a:xfrm>
            <a:off x="665535" y="4638060"/>
            <a:ext cx="3315971" cy="978899"/>
            <a:chOff x="495991" y="2852490"/>
            <a:chExt cx="2395009" cy="734174"/>
          </a:xfrm>
        </p:grpSpPr>
        <p:sp>
          <p:nvSpPr>
            <p:cNvPr id="81" name="Google Shape;81;p16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2" name="Google Shape;82;p16"/>
            <p:cNvGrpSpPr/>
            <p:nvPr/>
          </p:nvGrpSpPr>
          <p:grpSpPr>
            <a:xfrm>
              <a:off x="495991" y="2852490"/>
              <a:ext cx="871200" cy="734174"/>
              <a:chOff x="495991" y="2852490"/>
              <a:chExt cx="871200" cy="734174"/>
            </a:xfrm>
          </p:grpSpPr>
          <p:sp>
            <p:nvSpPr>
              <p:cNvPr id="83" name="Google Shape;83;p16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 dirty="0">
                    <a:latin typeface="Roboto"/>
                    <a:ea typeface="Roboto"/>
                    <a:cs typeface="Roboto"/>
                    <a:sym typeface="Roboto"/>
                  </a:rPr>
                  <a:t> Bin 0</a:t>
                </a:r>
                <a:endParaRPr sz="1600" b="1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84" name="Google Shape;84;p16"/>
              <p:cNvCxnSpPr/>
              <p:nvPr/>
            </p:nvCxnSpPr>
            <p:spPr>
              <a:xfrm>
                <a:off x="927225" y="285249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85" name="Google Shape;85;p16"/>
          <p:cNvSpPr/>
          <p:nvPr/>
        </p:nvSpPr>
        <p:spPr>
          <a:xfrm>
            <a:off x="5619449" y="4940675"/>
            <a:ext cx="1300639" cy="1780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" name="Google Shape;86;p16"/>
          <p:cNvSpPr/>
          <p:nvPr/>
        </p:nvSpPr>
        <p:spPr>
          <a:xfrm>
            <a:off x="3981667" y="4947800"/>
            <a:ext cx="1744400" cy="1780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87" name="Google Shape;87;p16"/>
          <p:cNvGrpSpPr/>
          <p:nvPr/>
        </p:nvGrpSpPr>
        <p:grpSpPr>
          <a:xfrm>
            <a:off x="8611351" y="4947784"/>
            <a:ext cx="410741" cy="479200"/>
            <a:chOff x="2890952" y="3079467"/>
            <a:chExt cx="1958400" cy="359400"/>
          </a:xfrm>
        </p:grpSpPr>
        <p:sp>
          <p:nvSpPr>
            <p:cNvPr id="88" name="Google Shape;88;p16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89" name="Google Shape;89;p16"/>
            <p:cNvCxnSpPr/>
            <p:nvPr/>
          </p:nvCxnSpPr>
          <p:spPr>
            <a:xfrm rot="10800000">
              <a:off x="2895273" y="3079467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90" name="Google Shape;90;p16"/>
          <p:cNvCxnSpPr/>
          <p:nvPr/>
        </p:nvCxnSpPr>
        <p:spPr>
          <a:xfrm rot="10800000">
            <a:off x="3981663" y="4947811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1" name="Google Shape;91;p16"/>
          <p:cNvGrpSpPr/>
          <p:nvPr/>
        </p:nvGrpSpPr>
        <p:grpSpPr>
          <a:xfrm>
            <a:off x="9022114" y="4568327"/>
            <a:ext cx="298308" cy="550547"/>
            <a:chOff x="4808316" y="2800065"/>
            <a:chExt cx="1999386" cy="412910"/>
          </a:xfrm>
        </p:grpSpPr>
        <p:sp>
          <p:nvSpPr>
            <p:cNvPr id="92" name="Google Shape;92;p16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3" name="Google Shape;93;p16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95" name="Google Shape;95;p1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96" name="Google Shape;96;p16"/>
          <p:cNvSpPr txBox="1"/>
          <p:nvPr/>
        </p:nvSpPr>
        <p:spPr>
          <a:xfrm>
            <a:off x="7313533" y="4754600"/>
            <a:ext cx="1048800" cy="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………</a:t>
            </a:r>
            <a:endParaRPr sz="2400"/>
          </a:p>
        </p:txBody>
      </p:sp>
      <p:sp>
        <p:nvSpPr>
          <p:cNvPr id="97" name="Google Shape;97;p16"/>
          <p:cNvSpPr txBox="1"/>
          <p:nvPr/>
        </p:nvSpPr>
        <p:spPr>
          <a:xfrm>
            <a:off x="4853867" y="5504551"/>
            <a:ext cx="1744400" cy="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Time</a:t>
            </a:r>
            <a:endParaRPr sz="2400"/>
          </a:p>
        </p:txBody>
      </p:sp>
      <p:cxnSp>
        <p:nvCxnSpPr>
          <p:cNvPr id="98" name="Google Shape;98;p16"/>
          <p:cNvCxnSpPr/>
          <p:nvPr/>
        </p:nvCxnSpPr>
        <p:spPr>
          <a:xfrm>
            <a:off x="5557867" y="5837367"/>
            <a:ext cx="33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6"/>
          <p:cNvCxnSpPr/>
          <p:nvPr/>
        </p:nvCxnSpPr>
        <p:spPr>
          <a:xfrm rot="10800000">
            <a:off x="5726057" y="4603984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Google Shape;613;p55">
            <a:extLst>
              <a:ext uri="{FF2B5EF4-FFF2-40B4-BE49-F238E27FC236}">
                <a16:creationId xmlns:a16="http://schemas.microsoft.com/office/drawing/2014/main" id="{CD3743AB-8F90-C7CC-583E-9F1EF0DFAD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422" y="1005884"/>
            <a:ext cx="2890911" cy="34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B6088-B323-7027-E6A3-FFBF643EB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1B804D0B-09C3-189E-58BC-FB77E5AD115B}"/>
              </a:ext>
            </a:extLst>
          </p:cNvPr>
          <p:cNvSpPr/>
          <p:nvPr/>
        </p:nvSpPr>
        <p:spPr>
          <a:xfrm>
            <a:off x="9134777" y="5386939"/>
            <a:ext cx="2973486" cy="1426714"/>
          </a:xfrm>
          <a:prstGeom prst="wedgeRoundRectCallout">
            <a:avLst>
              <a:gd name="adj1" fmla="val 2972"/>
              <a:gd name="adj2" fmla="val -15096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90% of literature published after I went to grad school 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7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 b="1"/>
              <a:t>Intrinsic Evaluation</a:t>
            </a:r>
            <a:r>
              <a:rPr lang="en-GB"/>
              <a:t>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70" name="Google Shape;70;p15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Intrinsic Evaluation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77" name="Google Shape;77;p16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Jump to any referenced or citing paper</a:t>
            </a:r>
            <a:endParaRPr sz="2400"/>
          </a:p>
          <a:p>
            <a:pPr marL="609585"/>
            <a:endParaRPr sz="240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39285"/>
            </a:pPr>
            <a:r>
              <a:rPr lang="en-GB"/>
              <a:t>Intrinsic Evaluation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84" name="Google Shape;84;p17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Jump to any referenced or citing paper</a:t>
            </a:r>
            <a:endParaRPr sz="2400"/>
          </a:p>
          <a:p>
            <a:pPr marL="609585" indent="-423323">
              <a:buClr>
                <a:schemeClr val="dk1"/>
              </a:buClr>
              <a:buSzPts val="1400"/>
              <a:buChar char="-"/>
            </a:pPr>
            <a:r>
              <a:rPr lang="en-GB" sz="2400">
                <a:solidFill>
                  <a:schemeClr val="dk1"/>
                </a:solidFill>
              </a:rPr>
              <a:t>Repeat to reach final paper </a:t>
            </a:r>
            <a:r>
              <a:rPr lang="en-GB" sz="2400" b="1">
                <a:solidFill>
                  <a:schemeClr val="dk1"/>
                </a:solidFill>
              </a:rPr>
              <a:t>b</a:t>
            </a:r>
            <a:endParaRPr sz="2400" b="1">
              <a:solidFill>
                <a:schemeClr val="dk1"/>
              </a:solidFill>
            </a:endParaRPr>
          </a:p>
          <a:p>
            <a:endParaRPr sz="2400"/>
          </a:p>
          <a:p>
            <a:pPr marL="609585"/>
            <a:endParaRPr sz="240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Intrinsic Evaluation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91" name="Google Shape;91;p18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Jump to any referenced or citing paper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en-GB" sz="2400"/>
              <a:t>Repeat to reach final paper </a:t>
            </a:r>
            <a:r>
              <a:rPr lang="en-GB" sz="2400" b="1"/>
              <a:t>b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Verify the shortest path between </a:t>
            </a:r>
            <a:r>
              <a:rPr lang="en-GB" sz="2400" b="1"/>
              <a:t>a</a:t>
            </a:r>
            <a:r>
              <a:rPr lang="en-GB" sz="2400"/>
              <a:t> and </a:t>
            </a:r>
            <a:r>
              <a:rPr lang="en-GB" sz="2400" b="1"/>
              <a:t>b</a:t>
            </a:r>
            <a:r>
              <a:rPr lang="en-GB" sz="2400"/>
              <a:t> is in [1,4]</a:t>
            </a:r>
            <a:endParaRPr sz="2400"/>
          </a:p>
          <a:p>
            <a:endParaRPr sz="240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9250467" y="2784767"/>
            <a:ext cx="1571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= 2-hop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Intrinsic Evaluation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99" name="Google Shape;99;p19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Jump to any referenced or citing paper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en-GB" sz="2400"/>
              <a:t>Repeat to reach final paper </a:t>
            </a:r>
            <a:r>
              <a:rPr lang="en-GB" sz="2400" b="1"/>
              <a:t>b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Verify the shortest path between </a:t>
            </a:r>
            <a:r>
              <a:rPr lang="en-GB" sz="2400" b="1"/>
              <a:t>a</a:t>
            </a:r>
            <a:r>
              <a:rPr lang="en-GB" sz="2400"/>
              <a:t> and </a:t>
            </a:r>
            <a:r>
              <a:rPr lang="en-GB" sz="2400" b="1"/>
              <a:t>b</a:t>
            </a:r>
            <a:r>
              <a:rPr lang="en-GB" sz="2400"/>
              <a:t> is in [1,4]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en-GB" sz="2400"/>
              <a:t>It’s cheap to collect these of random walks, we have 3M</a:t>
            </a:r>
            <a:endParaRPr sz="2400"/>
          </a:p>
          <a:p>
            <a:pPr marL="609585" indent="-423323">
              <a:buClr>
                <a:schemeClr val="dk1"/>
              </a:buClr>
              <a:buSzPts val="1400"/>
              <a:buChar char="-"/>
            </a:pPr>
            <a:r>
              <a:rPr lang="en-GB" sz="2400">
                <a:solidFill>
                  <a:schemeClr val="dk1"/>
                </a:solidFill>
              </a:rPr>
              <a:t>Hypothesis: representation models should have higher similarity for 1 hop than 2-4 hops. </a:t>
            </a:r>
            <a:endParaRPr sz="2400">
              <a:solidFill>
                <a:schemeClr val="dk1"/>
              </a:solidFill>
            </a:endParaRPr>
          </a:p>
          <a:p>
            <a:endParaRPr sz="2400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Intrinsic Evaluation - Random Walk Forecasting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106" name="Google Shape;106;p20"/>
          <p:cNvSpPr txBox="1"/>
          <p:nvPr/>
        </p:nvSpPr>
        <p:spPr>
          <a:xfrm>
            <a:off x="498767" y="1714533"/>
            <a:ext cx="6134800" cy="50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chemeClr val="dk1"/>
              </a:buClr>
              <a:buSzPts val="1400"/>
              <a:buChar char="-"/>
            </a:pPr>
            <a:r>
              <a:rPr lang="en-GB" sz="2400">
                <a:solidFill>
                  <a:schemeClr val="dk1"/>
                </a:solidFill>
              </a:rPr>
              <a:t>Can assign walks to bins for forecast evaluation</a:t>
            </a:r>
            <a:endParaRPr sz="2400">
              <a:solidFill>
                <a:schemeClr val="dk1"/>
              </a:solidFill>
            </a:endParaRPr>
          </a:p>
          <a:p>
            <a:pPr marL="1219170" lvl="1" indent="-423323">
              <a:buClr>
                <a:schemeClr val="dk1"/>
              </a:buClr>
              <a:buSzPts val="1400"/>
              <a:buChar char="-"/>
            </a:pPr>
            <a:r>
              <a:rPr lang="en-GB" sz="2400">
                <a:solidFill>
                  <a:schemeClr val="dk1"/>
                </a:solidFill>
              </a:rPr>
              <a:t>Walk bin = max(bin(</a:t>
            </a:r>
            <a:r>
              <a:rPr lang="en-GB" sz="2400" b="1">
                <a:solidFill>
                  <a:schemeClr val="dk1"/>
                </a:solidFill>
              </a:rPr>
              <a:t>a</a:t>
            </a:r>
            <a:r>
              <a:rPr lang="en-GB" sz="2400">
                <a:solidFill>
                  <a:schemeClr val="dk1"/>
                </a:solidFill>
              </a:rPr>
              <a:t>), bin(</a:t>
            </a:r>
            <a:r>
              <a:rPr lang="en-GB" sz="2400" b="1">
                <a:solidFill>
                  <a:schemeClr val="dk1"/>
                </a:solidFill>
              </a:rPr>
              <a:t>b</a:t>
            </a:r>
            <a:r>
              <a:rPr lang="en-GB" sz="2400">
                <a:solidFill>
                  <a:schemeClr val="dk1"/>
                </a:solidFill>
              </a:rPr>
              <a:t>))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en-GB" sz="2400"/>
              <a:t>Given the ProNE trained models, how well can they:</a:t>
            </a:r>
            <a:endParaRPr sz="2400"/>
          </a:p>
          <a:p>
            <a:pPr marL="1219170" lvl="1" indent="-423323">
              <a:buSzPts val="1400"/>
              <a:buChar char="-"/>
            </a:pPr>
            <a:r>
              <a:rPr lang="en-GB" sz="2400" b="1"/>
              <a:t>Remember from train (bin&lt;=train split)</a:t>
            </a:r>
            <a:endParaRPr sz="2400" b="1"/>
          </a:p>
          <a:p>
            <a:pPr marL="1219170" lvl="1" indent="-423323">
              <a:buSzPts val="1400"/>
              <a:buChar char="-"/>
            </a:pPr>
            <a:r>
              <a:rPr lang="en-GB" sz="2400" b="1"/>
              <a:t>Predict the future (</a:t>
            </a:r>
            <a:r>
              <a:rPr lang="en-GB" sz="2400" b="1">
                <a:solidFill>
                  <a:schemeClr val="dk1"/>
                </a:solidFill>
              </a:rPr>
              <a:t>bin&gt;train split)</a:t>
            </a:r>
            <a:endParaRPr sz="2400" b="1"/>
          </a:p>
          <a:p>
            <a:pPr marL="1219170" lvl="1" indent="-423323">
              <a:buSzPts val="1400"/>
              <a:buChar char="-"/>
            </a:pPr>
            <a:r>
              <a:rPr lang="en-GB" sz="2400" b="1"/>
              <a:t>Does this get harder as bin &gt;&gt; train split?</a:t>
            </a:r>
            <a:endParaRPr sz="2400" b="1"/>
          </a:p>
          <a:p>
            <a:endParaRPr sz="2400"/>
          </a:p>
          <a:p>
            <a:endParaRPr sz="2400"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494" y="1343397"/>
            <a:ext cx="9408813" cy="509463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Forecasting with Text</a:t>
            </a:r>
            <a:endParaRPr/>
          </a:p>
        </p:txBody>
      </p:sp>
      <p:cxnSp>
        <p:nvCxnSpPr>
          <p:cNvPr id="114" name="Google Shape;114;p21"/>
          <p:cNvCxnSpPr/>
          <p:nvPr/>
        </p:nvCxnSpPr>
        <p:spPr>
          <a:xfrm>
            <a:off x="2130467" y="2737093"/>
            <a:ext cx="8403200" cy="36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1448-6C00-0807-AACA-29A6A325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 (for Final Presentation on YouTube)</a:t>
            </a:r>
            <a:br>
              <a:rPr lang="en-US" dirty="0"/>
            </a:br>
            <a:r>
              <a:rPr lang="en-US" sz="4400" dirty="0">
                <a:hlinkClick r:id="rId2"/>
              </a:rPr>
              <a:t>https://kwchurch.github.io/</a:t>
            </a:r>
            <a:r>
              <a:rPr lang="en-US" sz="4400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D141A-A9FE-3D42-1FF1-7723685F6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DF9D5-C01B-3AB4-9068-F4AA6E48EB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Intro (Ken) – 20 min</a:t>
            </a:r>
          </a:p>
          <a:p>
            <a:r>
              <a:rPr lang="en-US" dirty="0"/>
              <a:t>Centroids/Related Work </a:t>
            </a:r>
          </a:p>
          <a:p>
            <a:pPr lvl="1"/>
            <a:r>
              <a:rPr lang="en-US" dirty="0"/>
              <a:t>(Rodolfo) – 15 min</a:t>
            </a:r>
          </a:p>
          <a:p>
            <a:r>
              <a:rPr lang="en-US" dirty="0"/>
              <a:t>Bins </a:t>
            </a:r>
          </a:p>
          <a:p>
            <a:pPr lvl="1"/>
            <a:r>
              <a:rPr lang="en-US" dirty="0"/>
              <a:t>(Shabnam) – 15 min</a:t>
            </a:r>
          </a:p>
          <a:p>
            <a:pPr lvl="1"/>
            <a:r>
              <a:rPr lang="en-US" dirty="0"/>
              <a:t>Forecasting over time</a:t>
            </a:r>
          </a:p>
          <a:p>
            <a:pPr lvl="1"/>
            <a:r>
              <a:rPr lang="en-US" dirty="0"/>
              <a:t>Losses + Time &amp; Space</a:t>
            </a:r>
          </a:p>
          <a:p>
            <a:r>
              <a:rPr lang="en-US" dirty="0"/>
              <a:t>Production Runs </a:t>
            </a:r>
          </a:p>
          <a:p>
            <a:pPr lvl="1"/>
            <a:r>
              <a:rPr lang="en-US" dirty="0"/>
              <a:t>(Ben) – 10 min</a:t>
            </a:r>
          </a:p>
          <a:p>
            <a:pPr lvl="1"/>
            <a:r>
              <a:rPr lang="en-US" dirty="0"/>
              <a:t>Time &amp; Space</a:t>
            </a:r>
          </a:p>
          <a:p>
            <a:r>
              <a:rPr lang="en-US" dirty="0"/>
              <a:t>Break – 30 minutes</a:t>
            </a:r>
          </a:p>
          <a:p>
            <a:pPr lvl="1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BA3A76-E708-52A3-6858-3EB002C9C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646ECA-D6E9-621C-B836-52FB304B58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Perplexity (</a:t>
            </a:r>
            <a:r>
              <a:rPr lang="en-US" dirty="0" err="1"/>
              <a:t>Abteen</a:t>
            </a:r>
            <a:r>
              <a:rPr lang="en-US" dirty="0"/>
              <a:t>) – 20 min</a:t>
            </a:r>
          </a:p>
          <a:p>
            <a:pPr lvl="1"/>
            <a:r>
              <a:rPr lang="en-US" dirty="0"/>
              <a:t>Random Walks (Peter) – 10 min</a:t>
            </a:r>
          </a:p>
          <a:p>
            <a:pPr lvl="1"/>
            <a:r>
              <a:rPr lang="en-US" dirty="0"/>
              <a:t>Local Citation Prediction (Peter) – 10 min</a:t>
            </a:r>
          </a:p>
          <a:p>
            <a:pPr lvl="1"/>
            <a:r>
              <a:rPr lang="en-US" dirty="0"/>
              <a:t>Time prediction (Melissa) – 15 min</a:t>
            </a:r>
          </a:p>
          <a:p>
            <a:pPr lvl="1"/>
            <a:r>
              <a:rPr lang="en-US" dirty="0"/>
              <a:t>GNNs (Sandeep, Hui) – 15 min</a:t>
            </a:r>
          </a:p>
          <a:p>
            <a:r>
              <a:rPr lang="en-US" dirty="0"/>
              <a:t>Deliverables/Conclusions </a:t>
            </a:r>
          </a:p>
          <a:p>
            <a:pPr lvl="1"/>
            <a:r>
              <a:rPr lang="en-US" dirty="0"/>
              <a:t>(Ken) – 5 minutes</a:t>
            </a:r>
          </a:p>
          <a:p>
            <a:r>
              <a:rPr lang="en-US" dirty="0"/>
              <a:t>Questions – 15 min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6F089-9532-A03A-BA9E-515509B9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333F-E9BE-9B4C-1DDA-9071B0E1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8E82B99-BB72-D74B-A7EF-92763520E37A}"/>
              </a:ext>
            </a:extLst>
          </p:cNvPr>
          <p:cNvSpPr txBox="1">
            <a:spLocks/>
          </p:cNvSpPr>
          <p:nvPr/>
        </p:nvSpPr>
        <p:spPr>
          <a:xfrm>
            <a:off x="4133684" y="5715658"/>
            <a:ext cx="7808224" cy="948009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linkClick r:id="rId3"/>
              </a:rPr>
              <a:t>https://github.com/kwchurch/JSALT_Better_Together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0441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Forecasting from Bin 46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717" y="1356968"/>
            <a:ext cx="9756576" cy="5321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Forecasting from Bin 46 - Full Picture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951" y="1435036"/>
            <a:ext cx="9818112" cy="5321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CD410E-05C3-FDD1-24F2-94B84BAD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 Observations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6EEC0E-93C8-FF6E-44AF-4B468BCD8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26" y="1812513"/>
            <a:ext cx="5334000" cy="4351338"/>
          </a:xfrm>
        </p:spPr>
        <p:txBody>
          <a:bodyPr/>
          <a:lstStyle/>
          <a:p>
            <a:r>
              <a:rPr lang="en-US" sz="2800" dirty="0" err="1"/>
              <a:t>ProNE</a:t>
            </a:r>
            <a:r>
              <a:rPr lang="en-US" sz="2800" dirty="0"/>
              <a:t> (Context) </a:t>
            </a:r>
            <a:r>
              <a:rPr lang="en-US" dirty="0"/>
              <a:t>&gt;&gt; Specter (Text)</a:t>
            </a:r>
          </a:p>
          <a:p>
            <a:r>
              <a:rPr lang="en-US" dirty="0"/>
              <a:t>E</a:t>
            </a:r>
            <a:r>
              <a:rPr lang="en-US" sz="2800" dirty="0"/>
              <a:t>nsemb</a:t>
            </a:r>
            <a:r>
              <a:rPr lang="en-US" dirty="0"/>
              <a:t>les are better</a:t>
            </a:r>
          </a:p>
          <a:p>
            <a:pPr lvl="1"/>
            <a:r>
              <a:rPr lang="en-US" dirty="0"/>
              <a:t>than either by itself</a:t>
            </a:r>
          </a:p>
          <a:p>
            <a:r>
              <a:rPr lang="en-US" sz="2800" dirty="0"/>
              <a:t>Text is most helpful</a:t>
            </a:r>
          </a:p>
          <a:p>
            <a:pPr lvl="1"/>
            <a:r>
              <a:rPr lang="en-US" dirty="0"/>
              <a:t>when links are not working well</a:t>
            </a:r>
          </a:p>
          <a:p>
            <a:pPr lvl="1"/>
            <a:r>
              <a:rPr lang="en-US" dirty="0"/>
              <a:t>i.e., long-term forecasting</a:t>
            </a:r>
          </a:p>
          <a:p>
            <a:endParaRPr lang="en-US" dirty="0"/>
          </a:p>
        </p:txBody>
      </p:sp>
      <p:pic>
        <p:nvPicPr>
          <p:cNvPr id="7" name="Google Shape;169;p28">
            <a:extLst>
              <a:ext uri="{FF2B5EF4-FFF2-40B4-BE49-F238E27FC236}">
                <a16:creationId xmlns:a16="http://schemas.microsoft.com/office/drawing/2014/main" id="{6367F341-9B00-BFEE-BFFE-6E8EFA0D999D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6414" y="1825626"/>
            <a:ext cx="6429689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Up Arrow 7">
            <a:extLst>
              <a:ext uri="{FF2B5EF4-FFF2-40B4-BE49-F238E27FC236}">
                <a16:creationId xmlns:a16="http://schemas.microsoft.com/office/drawing/2014/main" id="{CF57331C-1FE9-DD7E-A1D9-8FA5025E2352}"/>
              </a:ext>
            </a:extLst>
          </p:cNvPr>
          <p:cNvSpPr/>
          <p:nvPr/>
        </p:nvSpPr>
        <p:spPr>
          <a:xfrm>
            <a:off x="7573618" y="2713382"/>
            <a:ext cx="484632" cy="93427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0A191237-E7CA-AE09-4173-E87C212E8468}"/>
              </a:ext>
            </a:extLst>
          </p:cNvPr>
          <p:cNvSpPr/>
          <p:nvPr/>
        </p:nvSpPr>
        <p:spPr>
          <a:xfrm rot="12905759">
            <a:off x="11678014" y="2088254"/>
            <a:ext cx="484632" cy="655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2B0B42D4-215E-6256-C2DB-B7F3A662F1E3}"/>
              </a:ext>
            </a:extLst>
          </p:cNvPr>
          <p:cNvSpPr/>
          <p:nvPr/>
        </p:nvSpPr>
        <p:spPr>
          <a:xfrm rot="2772318">
            <a:off x="8328461" y="4445173"/>
            <a:ext cx="484632" cy="93427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1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Conclusion: Deliverables</a:t>
            </a:r>
            <a:br>
              <a:rPr lang="en-US" dirty="0"/>
            </a:br>
            <a:r>
              <a:rPr lang="en-US" sz="4400" dirty="0">
                <a:hlinkClick r:id="rId2"/>
              </a:rPr>
              <a:t>https://kwchurch.github.io/</a:t>
            </a:r>
            <a:r>
              <a:rPr lang="en-US" sz="44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(docs)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Intrinsic: Perplexity, Random Walks</a:t>
            </a:r>
          </a:p>
          <a:p>
            <a:pPr lvl="1"/>
            <a:r>
              <a:rPr lang="en-US" dirty="0"/>
              <a:t>Extrinsic: Local Citation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62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 (S2): Significant Effort    </a:t>
            </a:r>
            <a:r>
              <a:rPr lang="en" sz="24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4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</p:spTree>
    <p:extLst>
      <p:ext uri="{BB962C8B-B14F-4D97-AF65-F5344CB8AC3E}">
        <p14:creationId xmlns:p14="http://schemas.microsoft.com/office/powerpoint/2010/main" val="3082203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00F190B2-E45E-86AA-48BD-2E1B38962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49" y="1253331"/>
            <a:ext cx="7025151" cy="52081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46" y="57251"/>
            <a:ext cx="9019546" cy="948009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3200" dirty="0">
                <a:hlinkClick r:id="rId3"/>
              </a:rPr>
              <a:t>https://github.com/kwchurch/JSALT_Better_Together</a:t>
            </a:r>
            <a:r>
              <a:rPr lang="en-US" sz="32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BDFE812-6D22-BE3F-B2BA-7AA337E55C86}"/>
              </a:ext>
            </a:extLst>
          </p:cNvPr>
          <p:cNvSpPr/>
          <p:nvPr/>
        </p:nvSpPr>
        <p:spPr>
          <a:xfrm>
            <a:off x="5408186" y="3857391"/>
            <a:ext cx="1681976" cy="1289642"/>
          </a:xfrm>
          <a:prstGeom prst="wedgeRoundRectCallout">
            <a:avLst>
              <a:gd name="adj1" fmla="val -294839"/>
              <a:gd name="adj2" fmla="val -2248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these slides</a:t>
            </a:r>
            <a:endParaRPr sz="24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0771DFE6-DE61-A236-C369-3FE886D90C4B}"/>
              </a:ext>
            </a:extLst>
          </p:cNvPr>
          <p:cNvSpPr/>
          <p:nvPr/>
        </p:nvSpPr>
        <p:spPr>
          <a:xfrm>
            <a:off x="5564777" y="3164921"/>
            <a:ext cx="1577582" cy="444399"/>
          </a:xfrm>
          <a:prstGeom prst="wedgeRoundRectCallout">
            <a:avLst>
              <a:gd name="adj1" fmla="val -78138"/>
              <a:gd name="adj2" fmla="val 10325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Web Page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E2E57E16-4208-9E25-E2C8-925B0F9D356D}"/>
              </a:ext>
            </a:extLst>
          </p:cNvPr>
          <p:cNvSpPr/>
          <p:nvPr/>
        </p:nvSpPr>
        <p:spPr>
          <a:xfrm>
            <a:off x="2572524" y="2857156"/>
            <a:ext cx="1491476" cy="444399"/>
          </a:xfrm>
          <a:prstGeom prst="wedgeRoundRectCallout">
            <a:avLst>
              <a:gd name="adj1" fmla="val -78138"/>
              <a:gd name="adj2" fmla="val 10325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YouTube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F292-161F-4BB7-9363-9BAA9812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0"/>
            <a:ext cx="11387479" cy="1325563"/>
          </a:xfrm>
        </p:spPr>
        <p:txBody>
          <a:bodyPr>
            <a:normAutofit/>
          </a:bodyPr>
          <a:lstStyle/>
          <a:p>
            <a:r>
              <a:rPr lang="en-US" sz="4000" dirty="0">
                <a:hlinkClick r:id="rId2"/>
              </a:rPr>
              <a:t>https://www.semanticscholar.org/product/api/gallery</a:t>
            </a:r>
            <a:r>
              <a:rPr lang="en-US" sz="4000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215BB-812E-EE8A-D653-BEB929A5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5A87B-F316-17C2-6945-7AA60D87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4DD56286-0B47-2BE0-17B6-7CE75025D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6017" y="1325563"/>
            <a:ext cx="11927142" cy="5601665"/>
          </a:xfrm>
        </p:spPr>
      </p:pic>
    </p:spTree>
    <p:extLst>
      <p:ext uri="{BB962C8B-B14F-4D97-AF65-F5344CB8AC3E}">
        <p14:creationId xmlns:p14="http://schemas.microsoft.com/office/powerpoint/2010/main" val="1957770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548AA-00B3-4DC7-7172-1A3E14823276}"/>
              </a:ext>
            </a:extLst>
          </p:cNvPr>
          <p:cNvSpPr/>
          <p:nvPr/>
        </p:nvSpPr>
        <p:spPr>
          <a:xfrm>
            <a:off x="4047893" y="3745856"/>
            <a:ext cx="769434" cy="16513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583CDE9A-68A1-280B-FC69-8BEC34B9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1" y="2332453"/>
            <a:ext cx="7772400" cy="447813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37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Recommendation: More than Word Overlap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Better Together: </a:t>
            </a:r>
          </a:p>
          <a:p>
            <a:pPr lvl="2"/>
            <a:r>
              <a:rPr lang="en-US" dirty="0"/>
              <a:t>Text (word overlap) + </a:t>
            </a:r>
          </a:p>
          <a:p>
            <a:pPr lvl="2"/>
            <a:r>
              <a:rPr lang="en-US" dirty="0"/>
              <a:t>Context (citations)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351A68A1-4FA7-F1B1-5B84-12AC494AB4E9}"/>
              </a:ext>
            </a:extLst>
          </p:cNvPr>
          <p:cNvSpPr/>
          <p:nvPr/>
        </p:nvSpPr>
        <p:spPr>
          <a:xfrm>
            <a:off x="9272469" y="2635814"/>
            <a:ext cx="1526519" cy="1104913"/>
          </a:xfrm>
          <a:prstGeom prst="wedgeRoundRectCallout">
            <a:avLst>
              <a:gd name="adj1" fmla="val -89029"/>
              <a:gd name="adj2" fmla="val 2117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Dups: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Not Good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307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361B-B5F0-D489-874A-059B14D4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https://www.semanticscholar.org/product/api/gallery</a:t>
            </a:r>
            <a:r>
              <a:rPr lang="en-US" sz="3600" dirty="0"/>
              <a:t> 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630D30DC-9DEC-0EA2-DD40-ED3D86FE4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945" y="1427328"/>
            <a:ext cx="12160991" cy="55916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5D902-2585-81AA-EE4F-2064188CC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67CA4-FFD8-CDDB-C9DB-44651BC8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DBD2DAD5-1451-3BF9-837D-B57ED3AE3149}"/>
              </a:ext>
            </a:extLst>
          </p:cNvPr>
          <p:cNvSpPr/>
          <p:nvPr/>
        </p:nvSpPr>
        <p:spPr>
          <a:xfrm>
            <a:off x="10056019" y="6270675"/>
            <a:ext cx="1491476" cy="444399"/>
          </a:xfrm>
          <a:prstGeom prst="wedgeRoundRectCallout">
            <a:avLst>
              <a:gd name="adj1" fmla="val -37517"/>
              <a:gd name="adj2" fmla="val -8357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click here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39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32493</TotalTime>
  <Words>1420</Words>
  <Application>Microsoft Macintosh PowerPoint</Application>
  <PresentationFormat>Widescreen</PresentationFormat>
  <Paragraphs>293</Paragraphs>
  <Slides>33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Lato</vt:lpstr>
      <vt:lpstr>Merriweather</vt:lpstr>
      <vt:lpstr>Roboto</vt:lpstr>
      <vt:lpstr>Times</vt:lpstr>
      <vt:lpstr>Office Theme</vt:lpstr>
      <vt:lpstr>Better Together:  Text + Context</vt:lpstr>
      <vt:lpstr>Recommendation: More than Word Overlap</vt:lpstr>
      <vt:lpstr>Agenda (for Final Presentation on YouTube) https://kwchurch.github.io/ </vt:lpstr>
      <vt:lpstr>Semantic Scholar (S2): Significant Effort    (slide from Dan Weld)</vt:lpstr>
      <vt:lpstr>https://github.com/kwchurch/JSALT_Better_Together </vt:lpstr>
      <vt:lpstr>https://www.semanticscholar.org/product/api/gallery  </vt:lpstr>
      <vt:lpstr>Query: ``DeepWalk: Online Learning of…’’</vt:lpstr>
      <vt:lpstr>Recommendation: More than Word Overlap</vt:lpstr>
      <vt:lpstr>https://www.semanticscholar.org/product/api/gallery </vt:lpstr>
      <vt:lpstr>PowerPoint Presentation</vt:lpstr>
      <vt:lpstr>PowerPoint Presentation</vt:lpstr>
      <vt:lpstr>CS6120: Practical Natural Language Processing https://kwchurch.github.io/ </vt:lpstr>
      <vt:lpstr>Better Together: Text (Titles, Abstracts, Body); Context (Citations)</vt:lpstr>
      <vt:lpstr>Deliverables</vt:lpstr>
      <vt:lpstr>Opportunity: More Realistic Benchmarks</vt:lpstr>
      <vt:lpstr>Realities (Dirty): Missing Values</vt:lpstr>
      <vt:lpstr>Metcalfe’s Law (Network Effects)</vt:lpstr>
      <vt:lpstr>Better-Together Conjectures</vt:lpstr>
      <vt:lpstr>Opportunities</vt:lpstr>
      <vt:lpstr>PowerPoint Presentation</vt:lpstr>
      <vt:lpstr>It's tough to make predictions, especially about the future ― Yogi Berra</vt:lpstr>
      <vt:lpstr>Assign 200M papers to 100 bins (by time)</vt:lpstr>
      <vt:lpstr>Intrinsic Evaluation - Random Walk Classification </vt:lpstr>
      <vt:lpstr>Intrinsic Evaluation - Random Walk Classification </vt:lpstr>
      <vt:lpstr>Intrinsic Evaluation - Random Walk Classification </vt:lpstr>
      <vt:lpstr>Intrinsic Evaluation - Random Walk Classification </vt:lpstr>
      <vt:lpstr>Intrinsic Evaluation - Random Walk Classification </vt:lpstr>
      <vt:lpstr>Intrinsic Evaluation - Random Walk Forecasting </vt:lpstr>
      <vt:lpstr>Forecasting with Text</vt:lpstr>
      <vt:lpstr>Forecasting from Bin 46</vt:lpstr>
      <vt:lpstr>Forecasting from Bin 46 - Full Picture</vt:lpstr>
      <vt:lpstr>Better Together Observations</vt:lpstr>
      <vt:lpstr>Conclusion: Deliverables https://kwchurch.github.io/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164</cp:revision>
  <dcterms:created xsi:type="dcterms:W3CDTF">2023-06-05T19:42:53Z</dcterms:created>
  <dcterms:modified xsi:type="dcterms:W3CDTF">2023-09-07T21:53:54Z</dcterms:modified>
</cp:coreProperties>
</file>